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Hot-air balloons viewed from below against a blue sky"/>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Close-up of the top of a hot-air balloon viewed from above"/>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Hot-air balloons viewed from below against a blue sky"/>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Hot-air balloons viewed from below against a blue sky"/>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Close-up of the top of a hot-air balloon viewed from abov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hot-air balloon viewed from below"/>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Hot-air balloons viewed from below against a blue sky"/>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gdesiato/DLBCSPJWD01"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tudent: GIUSEPPE DESIA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Student: GIUSEPPE DESIATO</a:t>
            </a:r>
          </a:p>
        </p:txBody>
      </p:sp>
      <p:sp>
        <p:nvSpPr>
          <p:cNvPr id="152" name="Project Java and Web Development (DLBCSPJWD01)"/>
          <p:cNvSpPr txBox="1"/>
          <p:nvPr>
            <p:ph type="ctrTitle"/>
          </p:nvPr>
        </p:nvSpPr>
        <p:spPr>
          <a:prstGeom prst="rect">
            <a:avLst/>
          </a:prstGeom>
        </p:spPr>
        <p:txBody>
          <a:bodyPr/>
          <a:lstStyle>
            <a:lvl1pPr defTabSz="457200">
              <a:lnSpc>
                <a:spcPct val="100000"/>
              </a:lnSpc>
              <a:spcBef>
                <a:spcPts val="1200"/>
              </a:spcBef>
              <a:defRPr b="0" spc="0" sz="11300"/>
            </a:lvl1pPr>
          </a:lstStyle>
          <a:p>
            <a:pPr/>
            <a:r>
              <a:t>Project Java and Web Development (DLBCSPJWD01) </a:t>
            </a:r>
            <a:endParaRPr sz="1200"/>
          </a:p>
        </p:txBody>
      </p:sp>
      <p:sp>
        <p:nvSpPr>
          <p:cNvPr id="153" name="GitHub link: https://github.com/gdesiato/DLBCSPJWD01"/>
          <p:cNvSpPr txBox="1"/>
          <p:nvPr>
            <p:ph type="subTitle" sz="quarter" idx="1"/>
          </p:nvPr>
        </p:nvSpPr>
        <p:spPr>
          <a:prstGeom prst="rect">
            <a:avLst/>
          </a:prstGeom>
        </p:spPr>
        <p:txBody>
          <a:bodyPr/>
          <a:lstStyle/>
          <a:p>
            <a:pPr/>
            <a:r>
              <a:t>GitHub link: </a:t>
            </a:r>
            <a:r>
              <a:rPr u="sng">
                <a:hlinkClick r:id="rId2" invalidUrl="" action="" tgtFrame="" tooltip="" history="1" highlightClick="0" endSnd="0"/>
              </a:rPr>
              <a:t>https://github.com/gdesiato/DLBCSPJWD01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Modification compared to Phase 1"/>
          <p:cNvSpPr txBox="1"/>
          <p:nvPr>
            <p:ph type="title" idx="4294967295"/>
          </p:nvPr>
        </p:nvSpPr>
        <p:spPr>
          <a:xfrm>
            <a:off x="1206500" y="952500"/>
            <a:ext cx="21971000" cy="1434949"/>
          </a:xfrm>
          <a:prstGeom prst="rect">
            <a:avLst/>
          </a:prstGeom>
        </p:spPr>
        <p:txBody>
          <a:bodyPr/>
          <a:lstStyle/>
          <a:p>
            <a:pPr/>
            <a:r>
              <a:t>Modification compared to Phase 1</a:t>
            </a:r>
          </a:p>
        </p:txBody>
      </p:sp>
      <p:sp>
        <p:nvSpPr>
          <p:cNvPr id="197" name="Guest and User…"/>
          <p:cNvSpPr txBox="1"/>
          <p:nvPr/>
        </p:nvSpPr>
        <p:spPr>
          <a:xfrm>
            <a:off x="1206500" y="3757704"/>
            <a:ext cx="21282872" cy="6653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3500">
                <a:solidFill>
                  <a:srgbClr val="0E101A"/>
                </a:solidFill>
              </a:defRPr>
            </a:pPr>
            <a:r>
              <a:rPr b="1"/>
              <a:t>Guest and User</a:t>
            </a:r>
            <a:endParaRPr b="1"/>
          </a:p>
          <a:p>
            <a:pPr algn="l" defTabSz="457200">
              <a:defRPr sz="3500">
                <a:solidFill>
                  <a:srgbClr val="0E101A"/>
                </a:solidFill>
              </a:defRPr>
            </a:pPr>
          </a:p>
          <a:p>
            <a:pPr algn="l" defTabSz="457200">
              <a:defRPr sz="3500">
                <a:solidFill>
                  <a:srgbClr val="0E101A"/>
                </a:solidFill>
              </a:defRPr>
            </a:pPr>
            <a:r>
              <a:t>The main aspect that was modified between the Conception Phase and the Development Phase was the specification of what a Guest can do and what a User can do.</a:t>
            </a:r>
            <a:br/>
            <a:br/>
            <a:r>
              <a:t>While before there was no specific idea proposed in relation to user authentication, now the authentication system has been implemented.</a:t>
            </a:r>
          </a:p>
          <a:p>
            <a:pPr algn="l" defTabSz="457200">
              <a:defRPr sz="3500">
                <a:solidFill>
                  <a:srgbClr val="0E101A"/>
                </a:solidFill>
              </a:defRPr>
            </a:pPr>
          </a:p>
          <a:p>
            <a:pPr algn="l" defTabSz="457200">
              <a:defRPr sz="3500">
                <a:solidFill>
                  <a:srgbClr val="0E101A"/>
                </a:solidFill>
              </a:defRPr>
            </a:pPr>
            <a:r>
              <a:t>Guests and authenticated Users can browse the collection of rock albums and can access detailed information about each album, including artist, title, release year, genres, and tracks. </a:t>
            </a:r>
          </a:p>
          <a:p>
            <a:pPr algn="l" defTabSz="457200">
              <a:defRPr sz="3500">
                <a:solidFill>
                  <a:srgbClr val="0E101A"/>
                </a:solidFill>
              </a:defRPr>
            </a:pPr>
          </a:p>
          <a:p>
            <a:pPr algn="l" defTabSz="457200">
              <a:defRPr sz="3500">
                <a:solidFill>
                  <a:srgbClr val="0E101A"/>
                </a:solidFill>
              </a:defRPr>
            </a:pPr>
            <a:r>
              <a:t>However only Users can submit reviews to be displayed under the albums, in the Album specific page.</a:t>
            </a:r>
          </a:p>
        </p:txBody>
      </p:sp>
      <p:sp>
        <p:nvSpPr>
          <p:cNvPr id="198" name="10"/>
          <p:cNvSpPr txBox="1"/>
          <p:nvPr/>
        </p:nvSpPr>
        <p:spPr>
          <a:xfrm>
            <a:off x="1128047" y="12641806"/>
            <a:ext cx="45323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10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new_recording_-_7_7_2023,_10_59_54_am (1080p).mp4" descr="new_recording_-_7_7_2023,_10_59_54_am (1080p).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869274" y="406296"/>
            <a:ext cx="20645452" cy="1290340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748"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0"/>
                </p:tgtEl>
              </p:cMediaNode>
            </p:video>
            <p:seq concurrent="1" prevAc="none" nextAc="seek">
              <p:cTn id="8" evtFilter="cancelBubble" nodeType="interactiveSeq" restart="whenNotActive" fill="hold">
                <p:stCondLst>
                  <p:cond delay="0" evt="onClick">
                    <p:tgtEl>
                      <p:spTgt spid="20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00"/>
                                        </p:tgtEl>
                                      </p:cBhvr>
                                    </p:cmd>
                                  </p:childTnLst>
                                </p:cTn>
                              </p:par>
                            </p:childTnLst>
                          </p:cTn>
                        </p:par>
                      </p:childTnLst>
                    </p:cTn>
                  </p:par>
                </p:childTnLst>
              </p:cTn>
              <p:nextCondLst>
                <p:cond delay="0" evt="onClick">
                  <p:tgtEl>
                    <p:spTgt spid="20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ock Albums Web App"/>
          <p:cNvSpPr txBox="1"/>
          <p:nvPr>
            <p:ph type="title"/>
          </p:nvPr>
        </p:nvSpPr>
        <p:spPr>
          <a:prstGeom prst="rect">
            <a:avLst/>
          </a:prstGeom>
        </p:spPr>
        <p:txBody>
          <a:bodyPr/>
          <a:lstStyle/>
          <a:p>
            <a:pPr/>
            <a:r>
              <a:t>Rock Albums Web App</a:t>
            </a:r>
          </a:p>
        </p:txBody>
      </p:sp>
      <p:sp>
        <p:nvSpPr>
          <p:cNvPr id="156" name="Purpose:"/>
          <p:cNvSpPr txBox="1"/>
          <p:nvPr>
            <p:ph type="body" idx="21"/>
          </p:nvPr>
        </p:nvSpPr>
        <p:spPr>
          <a:xfrm>
            <a:off x="1206500" y="2926332"/>
            <a:ext cx="21971000" cy="934779"/>
          </a:xfrm>
          <a:prstGeom prst="rect">
            <a:avLst/>
          </a:prstGeom>
          <a:extLst>
            <a:ext uri="{C572A759-6A51-4108-AA02-DFA0A04FC94B}">
              <ma14:wrappingTextBoxFlag xmlns:ma14="http://schemas.microsoft.com/office/mac/drawingml/2011/main" val="1"/>
            </a:ext>
          </a:extLst>
        </p:spPr>
        <p:txBody>
          <a:bodyPr/>
          <a:lstStyle/>
          <a:p>
            <a:pPr/>
            <a:r>
              <a:t>Purpose:</a:t>
            </a:r>
          </a:p>
        </p:txBody>
      </p:sp>
      <p:sp>
        <p:nvSpPr>
          <p:cNvPr id="157" name="The Rock Albums web application is intended for rock music enthusiasts. It serves as a platform where users can discover, explore, learn and interact with their favorite rock albums.…"/>
          <p:cNvSpPr txBox="1"/>
          <p:nvPr/>
        </p:nvSpPr>
        <p:spPr>
          <a:xfrm>
            <a:off x="1206500" y="4399994"/>
            <a:ext cx="21971001" cy="596204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355600">
              <a:defRPr sz="5000">
                <a:solidFill>
                  <a:srgbClr val="000000"/>
                </a:solidFill>
                <a:latin typeface="Times Roman"/>
                <a:ea typeface="Times Roman"/>
                <a:cs typeface="Times Roman"/>
                <a:sym typeface="Times Roman"/>
              </a:defRPr>
            </a:pPr>
            <a:r>
              <a:t>The Rock Albums web application is intended for rock music enthusiasts. It serves as a platform where users can discover, explore, learn and interact with their favorite rock albums. </a:t>
            </a:r>
          </a:p>
          <a:p>
            <a:pPr algn="l" defTabSz="355600">
              <a:defRPr sz="5000">
                <a:solidFill>
                  <a:srgbClr val="000000"/>
                </a:solidFill>
                <a:latin typeface="Times Roman"/>
                <a:ea typeface="Times Roman"/>
                <a:cs typeface="Times Roman"/>
                <a:sym typeface="Times Roman"/>
              </a:defRPr>
            </a:pPr>
          </a:p>
          <a:p>
            <a:pPr algn="l" defTabSz="355600">
              <a:defRPr sz="5000">
                <a:solidFill>
                  <a:srgbClr val="000000"/>
                </a:solidFill>
                <a:latin typeface="Times Roman"/>
                <a:ea typeface="Times Roman"/>
                <a:cs typeface="Times Roman"/>
                <a:sym typeface="Times Roman"/>
              </a:defRPr>
            </a:pPr>
            <a:r>
              <a:t>The application targets music lovers, collectors, and fans with a specific interest in rock music.</a:t>
            </a:r>
          </a:p>
        </p:txBody>
      </p:sp>
      <p:sp>
        <p:nvSpPr>
          <p:cNvPr id="158" name="1"/>
          <p:cNvSpPr txBox="1"/>
          <p:nvPr/>
        </p:nvSpPr>
        <p:spPr>
          <a:xfrm>
            <a:off x="1212782" y="12641806"/>
            <a:ext cx="2837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1</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rchitecture…"/>
          <p:cNvSpPr txBox="1"/>
          <p:nvPr>
            <p:ph type="title"/>
          </p:nvPr>
        </p:nvSpPr>
        <p:spPr>
          <a:xfrm>
            <a:off x="1206500" y="952499"/>
            <a:ext cx="8007614" cy="3192530"/>
          </a:xfrm>
          <a:prstGeom prst="rect">
            <a:avLst/>
          </a:prstGeom>
        </p:spPr>
        <p:txBody>
          <a:bodyPr/>
          <a:lstStyle/>
          <a:p>
            <a:pPr/>
            <a:r>
              <a:t>Architecture </a:t>
            </a:r>
          </a:p>
          <a:p>
            <a:pPr/>
            <a:r>
              <a:t>Diagram</a:t>
            </a:r>
          </a:p>
        </p:txBody>
      </p:sp>
      <p:pic>
        <p:nvPicPr>
          <p:cNvPr id="161" name="Diagram Architecture.jpg" descr="Diagram Architecture.jpg"/>
          <p:cNvPicPr>
            <a:picLocks noChangeAspect="1"/>
          </p:cNvPicPr>
          <p:nvPr/>
        </p:nvPicPr>
        <p:blipFill>
          <a:blip r:embed="rId2">
            <a:extLst/>
          </a:blip>
          <a:stretch>
            <a:fillRect/>
          </a:stretch>
        </p:blipFill>
        <p:spPr>
          <a:xfrm>
            <a:off x="10296247" y="590849"/>
            <a:ext cx="11682457" cy="12534302"/>
          </a:xfrm>
          <a:prstGeom prst="rect">
            <a:avLst/>
          </a:prstGeom>
          <a:ln w="12700">
            <a:miter lim="400000"/>
          </a:ln>
        </p:spPr>
      </p:pic>
      <p:sp>
        <p:nvSpPr>
          <p:cNvPr id="162" name="2"/>
          <p:cNvSpPr txBox="1"/>
          <p:nvPr/>
        </p:nvSpPr>
        <p:spPr>
          <a:xfrm>
            <a:off x="1212782" y="12641806"/>
            <a:ext cx="2837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2</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Overview of Technology choice"/>
          <p:cNvSpPr txBox="1"/>
          <p:nvPr>
            <p:ph type="title"/>
          </p:nvPr>
        </p:nvSpPr>
        <p:spPr>
          <a:prstGeom prst="rect">
            <a:avLst/>
          </a:prstGeom>
        </p:spPr>
        <p:txBody>
          <a:bodyPr/>
          <a:lstStyle/>
          <a:p>
            <a:pPr/>
            <a:r>
              <a:t>Overview of Technology choice</a:t>
            </a:r>
          </a:p>
        </p:txBody>
      </p:sp>
      <p:sp>
        <p:nvSpPr>
          <p:cNvPr id="165" name="Front-end Technologies:…"/>
          <p:cNvSpPr txBox="1"/>
          <p:nvPr/>
        </p:nvSpPr>
        <p:spPr>
          <a:xfrm>
            <a:off x="1206499" y="3112580"/>
            <a:ext cx="21971001" cy="929048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29768">
              <a:defRPr b="1" sz="2632">
                <a:solidFill>
                  <a:srgbClr val="0E101A"/>
                </a:solidFill>
              </a:defRPr>
            </a:pPr>
            <a:r>
              <a:t>Front-end Technologies:</a:t>
            </a:r>
          </a:p>
          <a:p>
            <a:pPr marL="429768" indent="-298450" algn="l" defTabSz="429768">
              <a:buClr>
                <a:srgbClr val="0E101A"/>
              </a:buClr>
              <a:buSzPct val="100000"/>
              <a:buFont typeface="Times Roman"/>
              <a:buChar char="•"/>
              <a:defRPr sz="2632">
                <a:solidFill>
                  <a:srgbClr val="0E101A"/>
                </a:solidFill>
              </a:defRPr>
            </a:pPr>
            <a:r>
              <a:t>HTML, CSS, and JavaScript: These fundamental web technologies will be used for structuring and styling the application's interface and implementing dynamic functionalities.</a:t>
            </a:r>
            <a:br/>
          </a:p>
          <a:p>
            <a:pPr lvl="2" indent="859536" algn="l" defTabSz="429768">
              <a:defRPr b="1" sz="2632">
                <a:solidFill>
                  <a:srgbClr val="0E101A"/>
                </a:solidFill>
              </a:defRPr>
            </a:pPr>
            <a:r>
              <a:t>Dynamic behavior:</a:t>
            </a:r>
          </a:p>
          <a:p>
            <a:pPr lvl="2" marL="692404" indent="-298450" algn="l" defTabSz="429768">
              <a:buClr>
                <a:srgbClr val="0E101A"/>
              </a:buClr>
              <a:buSzPct val="100000"/>
              <a:buFont typeface="Times Roman"/>
              <a:buChar char="•"/>
              <a:defRPr sz="2632">
                <a:solidFill>
                  <a:srgbClr val="0E101A"/>
                </a:solidFill>
              </a:defRPr>
            </a:pPr>
            <a:r>
              <a:t>The script.js file is primarily handling the submission of a review and rating for an album. Rather than submitting the form in the traditional way, which would involve a full page refresh, this script captures the form submission event, prevents the default behavior, and instead sends the form data to the server using the Fetch API - a modern, promise-based mechanism to make HTTP requests from browsers.After the server processes the review and rating and responds, the script then reloads the page so that the user can see their newly added review. </a:t>
            </a:r>
          </a:p>
          <a:p>
            <a:pPr lvl="2" marL="692404" indent="-298450" algn="l" defTabSz="429768">
              <a:buClr>
                <a:srgbClr val="0E101A"/>
              </a:buClr>
              <a:buSzPct val="100000"/>
              <a:buFont typeface="Times Roman"/>
              <a:buChar char="•"/>
              <a:defRPr sz="2632">
                <a:solidFill>
                  <a:srgbClr val="0E101A"/>
                </a:solidFill>
              </a:defRPr>
            </a:pPr>
            <a:r>
              <a:t>The search.js file is managing a real-time search feature. As the user types into the search box, it sends a request to the server with the current contents of the search box.</a:t>
            </a:r>
            <a:br/>
          </a:p>
          <a:p>
            <a:pPr algn="l" defTabSz="429768">
              <a:defRPr b="1" sz="2632">
                <a:solidFill>
                  <a:srgbClr val="0E101A"/>
                </a:solidFill>
              </a:defRPr>
            </a:pPr>
            <a:r>
              <a:t>Back-end Technologies:</a:t>
            </a:r>
          </a:p>
          <a:p>
            <a:pPr algn="l" defTabSz="429768">
              <a:defRPr sz="2632">
                <a:solidFill>
                  <a:srgbClr val="0E101A"/>
                </a:solidFill>
              </a:defRPr>
            </a:pPr>
            <a:r>
              <a:t>The application's back-end will handle data storage, processing, and communication with the front-end. The chosen technologies include:</a:t>
            </a:r>
          </a:p>
          <a:p>
            <a:pPr marL="429768" indent="-298450" algn="l" defTabSz="429768">
              <a:buClr>
                <a:srgbClr val="0E101A"/>
              </a:buClr>
              <a:buSzPct val="100000"/>
              <a:buFont typeface="Times Roman"/>
              <a:buChar char="•"/>
              <a:defRPr sz="2632">
                <a:solidFill>
                  <a:srgbClr val="0E101A"/>
                </a:solidFill>
              </a:defRPr>
            </a:pPr>
            <a:r>
              <a:t>Java will serve as the core language for back-end development.</a:t>
            </a:r>
          </a:p>
          <a:p>
            <a:pPr marL="429768" indent="-298450" algn="l" defTabSz="429768">
              <a:buClr>
                <a:srgbClr val="0E101A"/>
              </a:buClr>
              <a:buSzPct val="100000"/>
              <a:buFont typeface="Times Roman"/>
              <a:buChar char="•"/>
              <a:defRPr sz="2632">
                <a:solidFill>
                  <a:srgbClr val="0E101A"/>
                </a:solidFill>
              </a:defRPr>
            </a:pPr>
            <a:r>
              <a:t>Spring Boot will be used to facilitate rapid development, dependency management, and RESTful API implementation.</a:t>
            </a:r>
          </a:p>
          <a:p>
            <a:pPr marL="429768" indent="-298450" algn="l" defTabSz="429768">
              <a:buClr>
                <a:srgbClr val="0E101A"/>
              </a:buClr>
              <a:buSzPct val="100000"/>
              <a:buFont typeface="Times Roman"/>
              <a:buChar char="•"/>
              <a:defRPr sz="2632">
                <a:solidFill>
                  <a:srgbClr val="0E101A"/>
                </a:solidFill>
              </a:defRPr>
            </a:pPr>
            <a:r>
              <a:t>Spring Data MongoDB: This library will provide seamless integration between the Spring Boot application and the MongoDB database, simplifying data access and manipulation.</a:t>
            </a:r>
            <a:br/>
          </a:p>
          <a:p>
            <a:pPr algn="l" defTabSz="429768">
              <a:defRPr b="1" sz="2632">
                <a:solidFill>
                  <a:srgbClr val="0E101A"/>
                </a:solidFill>
              </a:defRPr>
            </a:pPr>
            <a:r>
              <a:t>Database:</a:t>
            </a:r>
          </a:p>
          <a:p>
            <a:pPr marL="429768" indent="-298450" algn="l" defTabSz="429768">
              <a:buClr>
                <a:srgbClr val="0E101A"/>
              </a:buClr>
              <a:buSzPct val="100000"/>
              <a:buFont typeface="Times Roman"/>
              <a:buChar char="•"/>
              <a:defRPr sz="2632">
                <a:solidFill>
                  <a:srgbClr val="0E101A"/>
                </a:solidFill>
              </a:defRPr>
            </a:pPr>
            <a:r>
              <a:t>MongoDB will be used to store and retrieve album information, reviews, and ratings. In addition to that, the database will be used to store all the information about registered users, such as usernames, passwords, and profile information.</a:t>
            </a:r>
          </a:p>
        </p:txBody>
      </p:sp>
      <p:sp>
        <p:nvSpPr>
          <p:cNvPr id="166" name="3"/>
          <p:cNvSpPr txBox="1"/>
          <p:nvPr/>
        </p:nvSpPr>
        <p:spPr>
          <a:xfrm>
            <a:off x="1212782" y="12641806"/>
            <a:ext cx="2837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3</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Home page"/>
          <p:cNvSpPr txBox="1"/>
          <p:nvPr>
            <p:ph type="title"/>
          </p:nvPr>
        </p:nvSpPr>
        <p:spPr>
          <a:prstGeom prst="rect">
            <a:avLst/>
          </a:prstGeom>
        </p:spPr>
        <p:txBody>
          <a:bodyPr/>
          <a:lstStyle/>
          <a:p>
            <a:pPr/>
            <a:r>
              <a:t>Home page</a:t>
            </a:r>
          </a:p>
        </p:txBody>
      </p:sp>
      <p:pic>
        <p:nvPicPr>
          <p:cNvPr id="169" name="Screen Shot 2023-07-07 at 9.19.42 AM.png" descr="Screen Shot 2023-07-07 at 9.19.42 AM.png"/>
          <p:cNvPicPr>
            <a:picLocks noChangeAspect="1"/>
          </p:cNvPicPr>
          <p:nvPr/>
        </p:nvPicPr>
        <p:blipFill>
          <a:blip r:embed="rId2">
            <a:extLst/>
          </a:blip>
          <a:stretch>
            <a:fillRect/>
          </a:stretch>
        </p:blipFill>
        <p:spPr>
          <a:xfrm>
            <a:off x="8897791" y="2971799"/>
            <a:ext cx="14312901" cy="7772401"/>
          </a:xfrm>
          <a:prstGeom prst="rect">
            <a:avLst/>
          </a:prstGeom>
          <a:ln w="12700">
            <a:miter lim="400000"/>
          </a:ln>
        </p:spPr>
      </p:pic>
      <p:sp>
        <p:nvSpPr>
          <p:cNvPr id="170" name="Home…"/>
          <p:cNvSpPr txBox="1"/>
          <p:nvPr/>
        </p:nvSpPr>
        <p:spPr>
          <a:xfrm>
            <a:off x="1206499" y="3757704"/>
            <a:ext cx="6795062" cy="6653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3500">
                <a:solidFill>
                  <a:srgbClr val="0E101A"/>
                </a:solidFill>
              </a:defRPr>
            </a:pPr>
            <a:r>
              <a:rPr b="1"/>
              <a:t>Home</a:t>
            </a:r>
            <a:br>
              <a:rPr b="1"/>
            </a:br>
          </a:p>
          <a:p>
            <a:pPr algn="l" defTabSz="457200">
              <a:defRPr sz="3500">
                <a:solidFill>
                  <a:srgbClr val="0E101A"/>
                </a:solidFill>
              </a:defRPr>
            </a:pPr>
            <a:r>
              <a:t>Here the album stored in the database are shown using this card format.</a:t>
            </a:r>
          </a:p>
        </p:txBody>
      </p:sp>
      <p:sp>
        <p:nvSpPr>
          <p:cNvPr id="171" name="4"/>
          <p:cNvSpPr txBox="1"/>
          <p:nvPr/>
        </p:nvSpPr>
        <p:spPr>
          <a:xfrm>
            <a:off x="1212782" y="12641806"/>
            <a:ext cx="2837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4</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Album page"/>
          <p:cNvSpPr txBox="1"/>
          <p:nvPr>
            <p:ph type="title"/>
          </p:nvPr>
        </p:nvSpPr>
        <p:spPr>
          <a:prstGeom prst="rect">
            <a:avLst/>
          </a:prstGeom>
        </p:spPr>
        <p:txBody>
          <a:bodyPr/>
          <a:lstStyle/>
          <a:p>
            <a:pPr/>
            <a:r>
              <a:t>Album page</a:t>
            </a:r>
          </a:p>
        </p:txBody>
      </p:sp>
      <p:pic>
        <p:nvPicPr>
          <p:cNvPr id="174" name="Screen Shot 2023-07-07 at 9.58.00 AM.png" descr="Screen Shot 2023-07-07 at 9.58.00 AM.png"/>
          <p:cNvPicPr>
            <a:picLocks noChangeAspect="1"/>
          </p:cNvPicPr>
          <p:nvPr/>
        </p:nvPicPr>
        <p:blipFill>
          <a:blip r:embed="rId2">
            <a:extLst/>
          </a:blip>
          <a:stretch>
            <a:fillRect/>
          </a:stretch>
        </p:blipFill>
        <p:spPr>
          <a:xfrm>
            <a:off x="11626855" y="1180400"/>
            <a:ext cx="12399001" cy="11808571"/>
          </a:xfrm>
          <a:prstGeom prst="rect">
            <a:avLst/>
          </a:prstGeom>
          <a:ln w="12700">
            <a:miter lim="400000"/>
          </a:ln>
        </p:spPr>
      </p:pic>
      <p:sp>
        <p:nvSpPr>
          <p:cNvPr id="175" name="Album Detail…"/>
          <p:cNvSpPr txBox="1"/>
          <p:nvPr/>
        </p:nvSpPr>
        <p:spPr>
          <a:xfrm>
            <a:off x="1206500" y="3757704"/>
            <a:ext cx="6795061" cy="6653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3500">
                <a:solidFill>
                  <a:srgbClr val="0E101A"/>
                </a:solidFill>
              </a:defRPr>
            </a:pPr>
            <a:r>
              <a:rPr b="1"/>
              <a:t>Album Detail</a:t>
            </a:r>
            <a:br>
              <a:rPr b="1"/>
            </a:br>
          </a:p>
          <a:p>
            <a:pPr algn="l" defTabSz="457200">
              <a:defRPr sz="3500">
                <a:solidFill>
                  <a:srgbClr val="0E101A"/>
                </a:solidFill>
              </a:defRPr>
            </a:pPr>
            <a:r>
              <a:t>This page displays the information about the album, and allows the users to leave a review.</a:t>
            </a:r>
          </a:p>
        </p:txBody>
      </p:sp>
      <p:sp>
        <p:nvSpPr>
          <p:cNvPr id="176" name="5"/>
          <p:cNvSpPr txBox="1"/>
          <p:nvPr/>
        </p:nvSpPr>
        <p:spPr>
          <a:xfrm>
            <a:off x="1212782" y="12641806"/>
            <a:ext cx="2837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5</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Review page"/>
          <p:cNvSpPr txBox="1"/>
          <p:nvPr>
            <p:ph type="title" idx="4294967295"/>
          </p:nvPr>
        </p:nvSpPr>
        <p:spPr>
          <a:xfrm>
            <a:off x="1206500" y="952500"/>
            <a:ext cx="21971000" cy="1434949"/>
          </a:xfrm>
          <a:prstGeom prst="rect">
            <a:avLst/>
          </a:prstGeom>
        </p:spPr>
        <p:txBody>
          <a:bodyPr/>
          <a:lstStyle/>
          <a:p>
            <a:pPr/>
            <a:r>
              <a:t>Review page</a:t>
            </a:r>
          </a:p>
        </p:txBody>
      </p:sp>
      <p:sp>
        <p:nvSpPr>
          <p:cNvPr id="179" name="Review…"/>
          <p:cNvSpPr txBox="1"/>
          <p:nvPr/>
        </p:nvSpPr>
        <p:spPr>
          <a:xfrm>
            <a:off x="1206500" y="3757704"/>
            <a:ext cx="6795061" cy="6653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3500">
                <a:solidFill>
                  <a:srgbClr val="0E101A"/>
                </a:solidFill>
              </a:defRPr>
            </a:pPr>
            <a:r>
              <a:rPr b="1"/>
              <a:t>Review</a:t>
            </a:r>
            <a:endParaRPr b="1"/>
          </a:p>
          <a:p>
            <a:pPr algn="l" defTabSz="457200">
              <a:defRPr sz="3500">
                <a:solidFill>
                  <a:srgbClr val="0E101A"/>
                </a:solidFill>
              </a:defRPr>
            </a:pPr>
          </a:p>
          <a:p>
            <a:pPr algn="l" defTabSz="457200">
              <a:defRPr sz="3500">
                <a:solidFill>
                  <a:srgbClr val="0E101A"/>
                </a:solidFill>
              </a:defRPr>
            </a:pPr>
            <a:r>
              <a:t>Simple page with two fields.</a:t>
            </a:r>
          </a:p>
          <a:p>
            <a:pPr algn="l" defTabSz="457200">
              <a:defRPr sz="3500">
                <a:solidFill>
                  <a:srgbClr val="0E101A"/>
                </a:solidFill>
              </a:defRPr>
            </a:pPr>
            <a:r>
              <a:t>One for leaving the review comment and one for giving to the album a numerical rating from 1 to 5.</a:t>
            </a:r>
          </a:p>
        </p:txBody>
      </p:sp>
      <p:pic>
        <p:nvPicPr>
          <p:cNvPr id="180" name="Screen Shot 2023-07-07 at 10.10.46 AM.png" descr="Screen Shot 2023-07-07 at 10.10.46 AM.png"/>
          <p:cNvPicPr>
            <a:picLocks noChangeAspect="1"/>
          </p:cNvPicPr>
          <p:nvPr/>
        </p:nvPicPr>
        <p:blipFill>
          <a:blip r:embed="rId2">
            <a:extLst/>
          </a:blip>
          <a:stretch>
            <a:fillRect/>
          </a:stretch>
        </p:blipFill>
        <p:spPr>
          <a:xfrm>
            <a:off x="11291108" y="3255531"/>
            <a:ext cx="9424490" cy="8185041"/>
          </a:xfrm>
          <a:prstGeom prst="rect">
            <a:avLst/>
          </a:prstGeom>
          <a:ln w="12700">
            <a:miter lim="400000"/>
          </a:ln>
        </p:spPr>
      </p:pic>
      <p:sp>
        <p:nvSpPr>
          <p:cNvPr id="181" name="6"/>
          <p:cNvSpPr txBox="1"/>
          <p:nvPr/>
        </p:nvSpPr>
        <p:spPr>
          <a:xfrm>
            <a:off x="1212782" y="12641806"/>
            <a:ext cx="2837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6</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Login or Registration page"/>
          <p:cNvSpPr txBox="1"/>
          <p:nvPr>
            <p:ph type="title" idx="4294967295"/>
          </p:nvPr>
        </p:nvSpPr>
        <p:spPr>
          <a:xfrm>
            <a:off x="1206500" y="952500"/>
            <a:ext cx="21971000" cy="1434949"/>
          </a:xfrm>
          <a:prstGeom prst="rect">
            <a:avLst/>
          </a:prstGeom>
        </p:spPr>
        <p:txBody>
          <a:bodyPr/>
          <a:lstStyle/>
          <a:p>
            <a:pPr/>
            <a:r>
              <a:t>Login or Registration page</a:t>
            </a:r>
          </a:p>
        </p:txBody>
      </p:sp>
      <p:sp>
        <p:nvSpPr>
          <p:cNvPr id="184" name="Login…"/>
          <p:cNvSpPr txBox="1"/>
          <p:nvPr/>
        </p:nvSpPr>
        <p:spPr>
          <a:xfrm>
            <a:off x="1206500" y="3757704"/>
            <a:ext cx="6795061" cy="6653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3500">
                <a:solidFill>
                  <a:srgbClr val="0E101A"/>
                </a:solidFill>
              </a:defRPr>
            </a:pPr>
            <a:r>
              <a:rPr b="1"/>
              <a:t>Login</a:t>
            </a:r>
            <a:endParaRPr b="1"/>
          </a:p>
          <a:p>
            <a:pPr algn="l" defTabSz="457200">
              <a:defRPr sz="3500">
                <a:solidFill>
                  <a:srgbClr val="0E101A"/>
                </a:solidFill>
              </a:defRPr>
            </a:pPr>
          </a:p>
          <a:p>
            <a:pPr algn="l" defTabSz="457200">
              <a:defRPr sz="3500">
                <a:solidFill>
                  <a:srgbClr val="0E101A"/>
                </a:solidFill>
              </a:defRPr>
            </a:pPr>
            <a:r>
              <a:t>The login page will pop up in case a guest is trying to leave a review.</a:t>
            </a:r>
            <a:br/>
            <a:r>
              <a:t>In order to leave a review the user needs to be authenticated.</a:t>
            </a:r>
          </a:p>
        </p:txBody>
      </p:sp>
      <p:pic>
        <p:nvPicPr>
          <p:cNvPr id="185" name="Screen Shot 2023-07-07 at 10.13.19 AM.png" descr="Screen Shot 2023-07-07 at 10.13.19 AM.png"/>
          <p:cNvPicPr>
            <a:picLocks noChangeAspect="1"/>
          </p:cNvPicPr>
          <p:nvPr/>
        </p:nvPicPr>
        <p:blipFill>
          <a:blip r:embed="rId2">
            <a:extLst/>
          </a:blip>
          <a:srcRect l="0" t="0" r="9385" b="0"/>
          <a:stretch>
            <a:fillRect/>
          </a:stretch>
        </p:blipFill>
        <p:spPr>
          <a:xfrm>
            <a:off x="9327671" y="3656933"/>
            <a:ext cx="14091578" cy="6062815"/>
          </a:xfrm>
          <a:prstGeom prst="rect">
            <a:avLst/>
          </a:prstGeom>
          <a:ln w="12700">
            <a:miter lim="400000"/>
          </a:ln>
        </p:spPr>
      </p:pic>
      <p:sp>
        <p:nvSpPr>
          <p:cNvPr id="186" name="7"/>
          <p:cNvSpPr txBox="1"/>
          <p:nvPr/>
        </p:nvSpPr>
        <p:spPr>
          <a:xfrm>
            <a:off x="1212782" y="12641806"/>
            <a:ext cx="2837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7</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onfirmation pages"/>
          <p:cNvSpPr txBox="1"/>
          <p:nvPr>
            <p:ph type="title" idx="4294967295"/>
          </p:nvPr>
        </p:nvSpPr>
        <p:spPr>
          <a:xfrm>
            <a:off x="1206500" y="952500"/>
            <a:ext cx="21971000" cy="1434949"/>
          </a:xfrm>
          <a:prstGeom prst="rect">
            <a:avLst/>
          </a:prstGeom>
        </p:spPr>
        <p:txBody>
          <a:bodyPr/>
          <a:lstStyle/>
          <a:p>
            <a:pPr/>
            <a:r>
              <a:t>Confirmation pages</a:t>
            </a:r>
          </a:p>
        </p:txBody>
      </p:sp>
      <p:sp>
        <p:nvSpPr>
          <p:cNvPr id="189" name="Confirmation…"/>
          <p:cNvSpPr txBox="1"/>
          <p:nvPr/>
        </p:nvSpPr>
        <p:spPr>
          <a:xfrm>
            <a:off x="1206500" y="3531018"/>
            <a:ext cx="6795061" cy="66539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3500">
                <a:solidFill>
                  <a:srgbClr val="0E101A"/>
                </a:solidFill>
              </a:defRPr>
            </a:pPr>
            <a:r>
              <a:rPr b="1"/>
              <a:t>Confirmation</a:t>
            </a:r>
            <a:endParaRPr b="1"/>
          </a:p>
          <a:p>
            <a:pPr algn="l" defTabSz="457200">
              <a:defRPr sz="3500">
                <a:solidFill>
                  <a:srgbClr val="0E101A"/>
                </a:solidFill>
              </a:defRPr>
            </a:pPr>
          </a:p>
          <a:p>
            <a:pPr algn="l" defTabSz="457200">
              <a:defRPr sz="3500">
                <a:solidFill>
                  <a:srgbClr val="0E101A"/>
                </a:solidFill>
              </a:defRPr>
            </a:pPr>
            <a:r>
              <a:t>Once the user is registered and logs in, this is the page that appears welcoming the user, using the username.</a:t>
            </a:r>
          </a:p>
        </p:txBody>
      </p:sp>
      <p:sp>
        <p:nvSpPr>
          <p:cNvPr id="190" name="8"/>
          <p:cNvSpPr txBox="1"/>
          <p:nvPr/>
        </p:nvSpPr>
        <p:spPr>
          <a:xfrm>
            <a:off x="1212782" y="12641806"/>
            <a:ext cx="2837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8</a:t>
            </a:r>
          </a:p>
        </p:txBody>
      </p:sp>
      <p:pic>
        <p:nvPicPr>
          <p:cNvPr id="191" name="Screen Shot 2023-07-07 at 10.15.38 AM.png" descr="Screen Shot 2023-07-07 at 10.15.38 AM.png"/>
          <p:cNvPicPr>
            <a:picLocks noChangeAspect="1"/>
          </p:cNvPicPr>
          <p:nvPr/>
        </p:nvPicPr>
        <p:blipFill>
          <a:blip r:embed="rId2">
            <a:extLst/>
          </a:blip>
          <a:stretch>
            <a:fillRect/>
          </a:stretch>
        </p:blipFill>
        <p:spPr>
          <a:xfrm>
            <a:off x="11983579" y="2252561"/>
            <a:ext cx="8446054" cy="6846424"/>
          </a:xfrm>
          <a:prstGeom prst="rect">
            <a:avLst/>
          </a:prstGeom>
          <a:ln w="12700">
            <a:miter lim="400000"/>
          </a:ln>
        </p:spPr>
      </p:pic>
      <p:pic>
        <p:nvPicPr>
          <p:cNvPr id="192" name="Screen Shot 2023-07-07 at 10.19.34 AM.png" descr="Screen Shot 2023-07-07 at 10.19.34 AM.png"/>
          <p:cNvPicPr>
            <a:picLocks noChangeAspect="1"/>
          </p:cNvPicPr>
          <p:nvPr/>
        </p:nvPicPr>
        <p:blipFill>
          <a:blip r:embed="rId3">
            <a:extLst/>
          </a:blip>
          <a:stretch>
            <a:fillRect/>
          </a:stretch>
        </p:blipFill>
        <p:spPr>
          <a:xfrm>
            <a:off x="13739634" y="8534717"/>
            <a:ext cx="4933944" cy="3863173"/>
          </a:xfrm>
          <a:prstGeom prst="rect">
            <a:avLst/>
          </a:prstGeom>
          <a:ln w="12700">
            <a:miter lim="400000"/>
          </a:ln>
        </p:spPr>
      </p:pic>
      <p:sp>
        <p:nvSpPr>
          <p:cNvPr id="193" name="Logout…"/>
          <p:cNvSpPr txBox="1"/>
          <p:nvPr/>
        </p:nvSpPr>
        <p:spPr>
          <a:xfrm>
            <a:off x="1206500" y="8742829"/>
            <a:ext cx="6795061" cy="6653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3500">
                <a:solidFill>
                  <a:srgbClr val="0E101A"/>
                </a:solidFill>
              </a:defRPr>
            </a:pPr>
            <a:r>
              <a:rPr b="1"/>
              <a:t>Logout</a:t>
            </a:r>
            <a:endParaRPr b="1"/>
          </a:p>
          <a:p>
            <a:pPr algn="l" defTabSz="457200">
              <a:defRPr sz="3500">
                <a:solidFill>
                  <a:srgbClr val="0E101A"/>
                </a:solidFill>
              </a:defRPr>
            </a:pPr>
          </a:p>
          <a:p>
            <a:pPr algn="l" defTabSz="457200">
              <a:defRPr sz="3500">
                <a:solidFill>
                  <a:srgbClr val="0E101A"/>
                </a:solidFill>
              </a:defRPr>
            </a:pPr>
            <a:r>
              <a:t>Once the user clicks on the logout button, is prompted with this page that asks for a confirmation of the logout action.</a:t>
            </a:r>
          </a:p>
        </p:txBody>
      </p:sp>
      <p:sp>
        <p:nvSpPr>
          <p:cNvPr id="194" name="Line"/>
          <p:cNvSpPr/>
          <p:nvPr/>
        </p:nvSpPr>
        <p:spPr>
          <a:xfrm>
            <a:off x="1160729" y="8056325"/>
            <a:ext cx="21390330" cy="1"/>
          </a:xfrm>
          <a:prstGeom prst="line">
            <a:avLst/>
          </a:prstGeom>
          <a:ln w="254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